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6" r:id="rId6"/>
    <p:sldId id="274" r:id="rId7"/>
    <p:sldId id="276" r:id="rId8"/>
    <p:sldId id="262" r:id="rId9"/>
    <p:sldId id="260" r:id="rId10"/>
    <p:sldId id="278" r:id="rId11"/>
    <p:sldId id="279" r:id="rId12"/>
    <p:sldId id="280" r:id="rId13"/>
    <p:sldId id="281" r:id="rId14"/>
    <p:sldId id="269" r:id="rId15"/>
    <p:sldId id="264" r:id="rId16"/>
    <p:sldId id="272" r:id="rId17"/>
    <p:sldId id="282" r:id="rId18"/>
    <p:sldId id="283" r:id="rId19"/>
    <p:sldId id="268" r:id="rId20"/>
    <p:sldId id="265" r:id="rId21"/>
    <p:sldId id="271" r:id="rId22"/>
    <p:sldId id="270" r:id="rId23"/>
    <p:sldId id="273" r:id="rId24"/>
  </p:sldIdLst>
  <p:sldSz cx="12192000" cy="6858000"/>
  <p:notesSz cx="6858000" cy="9144000"/>
  <p:embeddedFontLst>
    <p:embeddedFont>
      <p:font typeface="Meiryo" panose="020B0604030504040204" pitchFamily="34" charset="-128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Lato" panose="020F0502020204030203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gPxgjzYK3DQf9N3XMMeELtMtzW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477" autoAdjust="0"/>
  </p:normalViewPr>
  <p:slideViewPr>
    <p:cSldViewPr snapToGrid="0">
      <p:cViewPr varScale="1">
        <p:scale>
          <a:sx n="65" d="100"/>
          <a:sy n="65" d="100"/>
        </p:scale>
        <p:origin x="6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1F2328"/>
                </a:solidFill>
                <a:effectLst/>
                <a:latin typeface="+mj-lt"/>
              </a:rPr>
              <a:t>The function extracts product title, price, star ratings, number of global ratings, customer stars percentages, and features and ratings</a:t>
            </a:r>
          </a:p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Defines a list of URLs for iPhone and Samsung products on Amazon.</a:t>
            </a: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Defines a function 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scrape_amazon_product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to extract relevant information from Amazon product pages using 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BeautifulSoup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and requests.</a:t>
            </a: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The function extracts product title, price, star ratings, number of global ratings, customer stars percentages, and features and ratings.</a:t>
            </a: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It also contains a function 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extract_model_number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to extract the model number from the product title.</a:t>
            </a: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The script showcases a systematic approach to web scraping.</a:t>
            </a:r>
            <a:endParaRPr lang="en-US" dirty="0">
              <a:solidFill>
                <a:srgbClr val="1F2328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1F2328"/>
                </a:solidFill>
                <a:effectLst/>
                <a:latin typeface="+mj-lt"/>
              </a:rPr>
              <a:t>The script showcases a systematic approach to web scraping</a:t>
            </a:r>
            <a:endParaRPr lang="en-CA" dirty="0"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0" i="0" dirty="0">
                <a:solidFill>
                  <a:srgbClr val="1F2328"/>
                </a:solidFill>
                <a:effectLst/>
                <a:latin typeface="+mj-lt"/>
              </a:rPr>
              <a:t>Defines a function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+mj-lt"/>
              </a:rPr>
              <a:t>scrape_amazon_product</a:t>
            </a:r>
            <a:r>
              <a:rPr lang="en-US" b="0" i="0" dirty="0">
                <a:solidFill>
                  <a:srgbClr val="1F2328"/>
                </a:solidFill>
                <a:effectLst/>
                <a:latin typeface="+mj-lt"/>
              </a:rPr>
              <a:t> to extract relevant information from Amazon product pages using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+mj-lt"/>
              </a:rPr>
              <a:t>BeautifulSoup</a:t>
            </a:r>
            <a:r>
              <a:rPr lang="en-US" b="0" i="0" dirty="0">
                <a:solidFill>
                  <a:srgbClr val="1F2328"/>
                </a:solidFill>
                <a:effectLst/>
                <a:latin typeface="+mj-lt"/>
              </a:rPr>
              <a:t> and requests.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0" i="0" dirty="0">
              <a:solidFill>
                <a:srgbClr val="1F2328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0" i="0" dirty="0">
              <a:solidFill>
                <a:srgbClr val="1F2328"/>
              </a:solidFill>
              <a:effectLst/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Defines dictionaries '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iphone_scraped_data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' and '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samsung_scraped_data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' to store scraped data for iPhone &amp; Samsung products.</a:t>
            </a:r>
          </a:p>
          <a:p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Loops through each brand's URLs, calls the 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scrape_amazon_product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function, and stores the scraped data in the dictionaries. Saves the scraped data to JSON and CSV files.</a:t>
            </a:r>
          </a:p>
          <a:p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Creates 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DataFrames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'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scraped_iphone_df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' and '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scraped_samsung_df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' from the scraped data. Splits the 'title' column into multiple columns based on commas. Saves the modified 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DataFrames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to CSV files</a:t>
            </a: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0" i="0" dirty="0">
              <a:solidFill>
                <a:srgbClr val="1F2328"/>
              </a:solidFill>
              <a:effectLst/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5156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Home Page Route (@app.route("/")):</a:t>
            </a: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Renders the "index.html" template when users access the home page ("/").iPhone and Samsung Details API Routes:</a:t>
            </a: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The below routes read merged iPhone and Samsung data from a CSV file, converts it to JSON, and returns it as a JSON response:</a:t>
            </a: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/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api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/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iphone_samsung_details</a:t>
            </a: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/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api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/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iphone_details</a:t>
            </a: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/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api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/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samsung_details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45858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100" dirty="0"/>
              <a:t>We are unable to scrape the features data due to same class name for all the table</a:t>
            </a:r>
          </a:p>
          <a:p>
            <a:endParaRPr lang="en-US" sz="11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100" dirty="0"/>
              <a:t>As the website is updating regularly there are changes in the site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100" dirty="0"/>
          </a:p>
          <a:p>
            <a:pPr>
              <a:buFont typeface="Wingdings" panose="05000000000000000000" pitchFamily="2" charset="2"/>
              <a:buChar char="Ø"/>
            </a:pPr>
            <a:endParaRPr lang="en-US" sz="11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HTML Structure Changes: Websites may undergo design changes, altering the HTML structure. Regular monitoring and updates to the scraping code are required to adapt to these changes.</a:t>
            </a: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1F2328"/>
                </a:solidFill>
                <a:effectLst/>
                <a:latin typeface="+mj-lt"/>
              </a:rPr>
              <a:t>The function extracts product title, price, star ratings, number of global ratings, customer stars percentages, and features and ratings</a:t>
            </a:r>
          </a:p>
          <a:p>
            <a:endParaRPr lang="en-US" dirty="0">
              <a:solidFill>
                <a:srgbClr val="1F2328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1F2328"/>
                </a:solidFill>
                <a:effectLst/>
                <a:latin typeface="+mj-lt"/>
              </a:rPr>
              <a:t>The script showcases a systematic approach to web scraping</a:t>
            </a:r>
            <a:endParaRPr lang="en-CA" dirty="0"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0" i="0" dirty="0">
                <a:solidFill>
                  <a:srgbClr val="1F2328"/>
                </a:solidFill>
                <a:effectLst/>
                <a:latin typeface="+mj-lt"/>
              </a:rPr>
              <a:t>Defines a function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+mj-lt"/>
              </a:rPr>
              <a:t>scrape_amazon_product</a:t>
            </a:r>
            <a:r>
              <a:rPr lang="en-US" b="0" i="0" dirty="0">
                <a:solidFill>
                  <a:srgbClr val="1F2328"/>
                </a:solidFill>
                <a:effectLst/>
                <a:latin typeface="+mj-lt"/>
              </a:rPr>
              <a:t> to extract relevant information from Amazon product pages using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+mj-lt"/>
              </a:rPr>
              <a:t>BeautifulSoup</a:t>
            </a:r>
            <a:r>
              <a:rPr lang="en-US" b="0" i="0" dirty="0">
                <a:solidFill>
                  <a:srgbClr val="1F2328"/>
                </a:solidFill>
                <a:effectLst/>
                <a:latin typeface="+mj-lt"/>
              </a:rPr>
              <a:t> and requests.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1F2328"/>
                </a:solidFill>
                <a:effectLst/>
                <a:latin typeface="+mj-lt"/>
              </a:rPr>
              <a:t>The function extracts product title, price, star ratings, number of global ratings, customer stars percentages, and features and ratings</a:t>
            </a:r>
          </a:p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Defines a list of URLs for iPhone and Samsung products on Amazon.</a:t>
            </a: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Defines a function 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scrape_amazon_product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to extract relevant information from Amazon product pages using 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BeautifulSoup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and requests.</a:t>
            </a: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The function extracts product title, price, star ratings, number of global ratings, customer stars percentages, and features and ratings.</a:t>
            </a: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It also contains a function 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extract_model_number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to extract the model number from the product title.</a:t>
            </a: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The script showcases a systematic approach to web scraping.</a:t>
            </a:r>
            <a:endParaRPr lang="en-US" dirty="0">
              <a:solidFill>
                <a:srgbClr val="1F2328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1F2328"/>
                </a:solidFill>
                <a:effectLst/>
                <a:latin typeface="+mj-lt"/>
              </a:rPr>
              <a:t>The script showcases a systematic approach to web scraping</a:t>
            </a:r>
            <a:endParaRPr lang="en-CA" dirty="0"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0" i="0" dirty="0">
                <a:solidFill>
                  <a:srgbClr val="1F2328"/>
                </a:solidFill>
                <a:effectLst/>
                <a:latin typeface="+mj-lt"/>
              </a:rPr>
              <a:t>Defines a function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+mj-lt"/>
              </a:rPr>
              <a:t>scrape_amazon_product</a:t>
            </a:r>
            <a:r>
              <a:rPr lang="en-US" b="0" i="0" dirty="0">
                <a:solidFill>
                  <a:srgbClr val="1F2328"/>
                </a:solidFill>
                <a:effectLst/>
                <a:latin typeface="+mj-lt"/>
              </a:rPr>
              <a:t> to extract relevant information from Amazon product pages using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+mj-lt"/>
              </a:rPr>
              <a:t>BeautifulSoup</a:t>
            </a:r>
            <a:r>
              <a:rPr lang="en-US" b="0" i="0" dirty="0">
                <a:solidFill>
                  <a:srgbClr val="1F2328"/>
                </a:solidFill>
                <a:effectLst/>
                <a:latin typeface="+mj-lt"/>
              </a:rPr>
              <a:t> and requests.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0" i="0" dirty="0">
              <a:solidFill>
                <a:srgbClr val="1F2328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0" i="0" dirty="0">
              <a:solidFill>
                <a:srgbClr val="1F2328"/>
              </a:solidFill>
              <a:effectLst/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Defines dictionaries '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iphone_scraped_data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' and '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samsung_scraped_data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' to store scraped data for iPhone &amp; Samsung products.</a:t>
            </a:r>
          </a:p>
          <a:p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Loops through each brand's URLs, calls the 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scrape_amazon_product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function, and stores the scraped data in the dictionaries. Saves the scraped data to JSON and CSV files.</a:t>
            </a:r>
          </a:p>
          <a:p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Creates 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DataFrames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'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scraped_iphone_df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' and '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scraped_samsung_df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' from the scraped data. Splits the 'title' column into multiple columns based on commas. Saves the modified 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DataFrames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to CSV files</a:t>
            </a: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0" i="0" dirty="0">
              <a:solidFill>
                <a:srgbClr val="1F2328"/>
              </a:solidFill>
              <a:effectLst/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119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1F2328"/>
                </a:solidFill>
                <a:effectLst/>
                <a:latin typeface="+mj-lt"/>
              </a:rPr>
              <a:t>The function extracts product title, price, star ratings, number of global ratings, customer stars percentages, and features and ratings</a:t>
            </a:r>
          </a:p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Defines a list of URLs for iPhone and Samsung products on Amazon.</a:t>
            </a: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Defines a function 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scrape_amazon_product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to extract relevant information from Amazon product pages using 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BeautifulSoup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and requests.</a:t>
            </a: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The function extracts product title, price, star ratings, number of global ratings, customer stars percentages, and features and ratings.</a:t>
            </a: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It also contains a function 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extract_model_number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to extract the model number from the product title.</a:t>
            </a: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The script showcases a systematic approach to web scraping.</a:t>
            </a:r>
            <a:endParaRPr lang="en-US" dirty="0">
              <a:solidFill>
                <a:srgbClr val="1F2328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1F2328"/>
                </a:solidFill>
                <a:effectLst/>
                <a:latin typeface="+mj-lt"/>
              </a:rPr>
              <a:t>The script showcases a systematic approach to web scraping</a:t>
            </a:r>
            <a:endParaRPr lang="en-CA" dirty="0"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0" i="0" dirty="0">
                <a:solidFill>
                  <a:srgbClr val="1F2328"/>
                </a:solidFill>
                <a:effectLst/>
                <a:latin typeface="+mj-lt"/>
              </a:rPr>
              <a:t>Defines a function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+mj-lt"/>
              </a:rPr>
              <a:t>scrape_amazon_product</a:t>
            </a:r>
            <a:r>
              <a:rPr lang="en-US" b="0" i="0" dirty="0">
                <a:solidFill>
                  <a:srgbClr val="1F2328"/>
                </a:solidFill>
                <a:effectLst/>
                <a:latin typeface="+mj-lt"/>
              </a:rPr>
              <a:t> to extract relevant information from Amazon product pages using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+mj-lt"/>
              </a:rPr>
              <a:t>BeautifulSoup</a:t>
            </a:r>
            <a:r>
              <a:rPr lang="en-US" b="0" i="0" dirty="0">
                <a:solidFill>
                  <a:srgbClr val="1F2328"/>
                </a:solidFill>
                <a:effectLst/>
                <a:latin typeface="+mj-lt"/>
              </a:rPr>
              <a:t> and requests.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0" i="0" dirty="0">
              <a:solidFill>
                <a:srgbClr val="1F2328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0" i="0" dirty="0">
              <a:solidFill>
                <a:srgbClr val="1F2328"/>
              </a:solidFill>
              <a:effectLst/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Defines dictionaries '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iphone_scraped_data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' and '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samsung_scraped_data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' to store scraped data for iPhone &amp; Samsung products.</a:t>
            </a:r>
          </a:p>
          <a:p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Loops through each brand's URLs, calls the 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scrape_amazon_product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function, and stores the scraped data in the dictionaries. Saves the scraped data to JSON and CSV files.</a:t>
            </a:r>
          </a:p>
          <a:p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Creates 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DataFrames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'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scraped_iphone_df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' and '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scraped_samsung_df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' from the scraped data. Splits the 'title' column into multiple columns based on commas. Saves the modified 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DataFrames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to CSV files</a:t>
            </a: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0" i="0" dirty="0">
              <a:solidFill>
                <a:srgbClr val="1F2328"/>
              </a:solidFill>
              <a:effectLst/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3103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1F2328"/>
                </a:solidFill>
                <a:effectLst/>
                <a:latin typeface="+mj-lt"/>
              </a:rPr>
              <a:t>The function extracts product title, price, star ratings, number of global ratings, customer stars percentages, and features and ratings</a:t>
            </a:r>
          </a:p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Defines a list of URLs for iPhone and Samsung products on Amazon.</a:t>
            </a: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Defines a function 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scrape_amazon_product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to extract relevant information from Amazon product pages using 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BeautifulSoup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and requests.</a:t>
            </a: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The function extracts product title, price, star ratings, number of global ratings, customer stars percentages, and features and ratings.</a:t>
            </a: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It also contains a function 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extract_model_number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to extract the model number from the product title.</a:t>
            </a: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The script showcases a systematic approach to web scraping.</a:t>
            </a:r>
            <a:endParaRPr lang="en-US" dirty="0">
              <a:solidFill>
                <a:srgbClr val="1F2328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1F2328"/>
                </a:solidFill>
                <a:effectLst/>
                <a:latin typeface="+mj-lt"/>
              </a:rPr>
              <a:t>The script showcases a systematic approach to web scraping</a:t>
            </a:r>
            <a:endParaRPr lang="en-CA" dirty="0"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0" i="0" dirty="0">
                <a:solidFill>
                  <a:srgbClr val="1F2328"/>
                </a:solidFill>
                <a:effectLst/>
                <a:latin typeface="+mj-lt"/>
              </a:rPr>
              <a:t>Defines a function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+mj-lt"/>
              </a:rPr>
              <a:t>scrape_amazon_product</a:t>
            </a:r>
            <a:r>
              <a:rPr lang="en-US" b="0" i="0" dirty="0">
                <a:solidFill>
                  <a:srgbClr val="1F2328"/>
                </a:solidFill>
                <a:effectLst/>
                <a:latin typeface="+mj-lt"/>
              </a:rPr>
              <a:t> to extract relevant information from Amazon product pages using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+mj-lt"/>
              </a:rPr>
              <a:t>BeautifulSoup</a:t>
            </a:r>
            <a:r>
              <a:rPr lang="en-US" b="0" i="0" dirty="0">
                <a:solidFill>
                  <a:srgbClr val="1F2328"/>
                </a:solidFill>
                <a:effectLst/>
                <a:latin typeface="+mj-lt"/>
              </a:rPr>
              <a:t> and requests.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0" i="0" dirty="0">
              <a:solidFill>
                <a:srgbClr val="1F2328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Drops unnecessary columns.</a:t>
            </a: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Extracts and converts storage capacity, color, price, star ratings, global ratings, and customer stars percentages to appropriate data types using regular expressions.</a:t>
            </a: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Creates new columns, including 'brand,' '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model_year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,' and reorders columns with appropriate names.</a:t>
            </a: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Saves cleaned '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iphone_samsung_df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' data to JSON and CSV files.</a:t>
            </a:r>
            <a:endParaRPr lang="en-US" b="0" i="0" dirty="0">
              <a:solidFill>
                <a:srgbClr val="1F2328"/>
              </a:solidFill>
              <a:effectLst/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Defines dictionaries '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iphone_scraped_data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' and '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samsung_scraped_data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' to store scraped data for iPhone &amp; Samsung products.</a:t>
            </a:r>
          </a:p>
          <a:p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Loops through each brand's URLs, calls the 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scrape_amazon_product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function, and stores the scraped data in the dictionaries. Saves the scraped data to JSON and CSV files.</a:t>
            </a:r>
          </a:p>
          <a:p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Creates 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DataFrames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'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scraped_iphone_df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' and '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scraped_samsung_df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' from the scraped data. Splits the 'title' column into multiple columns based on commas. Saves the modified 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DataFrames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to CSV files</a:t>
            </a: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0" i="0" dirty="0">
              <a:solidFill>
                <a:srgbClr val="1F2328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dirty="0"/>
              <a:t>We used </a:t>
            </a:r>
            <a:r>
              <a:rPr lang="en-CA" dirty="0"/>
              <a:t>Pandas and Regular Expressions to clean the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4143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14;p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" name="Google Shape;1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" name="Google Shape;2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85" name="Google Shape;85;p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184" b="-1"/>
          <a:stretch/>
        </p:blipFill>
        <p:spPr>
          <a:xfrm>
            <a:off x="-1128413" y="0"/>
            <a:ext cx="10355149" cy="7086808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/>
          <p:nvPr/>
        </p:nvSpPr>
        <p:spPr>
          <a:xfrm flipH="1">
            <a:off x="6986049" y="0"/>
            <a:ext cx="5205951" cy="6858000"/>
          </a:xfrm>
          <a:custGeom>
            <a:avLst/>
            <a:gdLst/>
            <a:ahLst/>
            <a:cxnLst/>
            <a:rect l="l" t="t" r="r" b="b"/>
            <a:pathLst>
              <a:path w="5205951" h="6858000" extrusionOk="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7148226" y="0"/>
            <a:ext cx="5043774" cy="6858000"/>
          </a:xfrm>
          <a:custGeom>
            <a:avLst/>
            <a:gdLst/>
            <a:ahLst/>
            <a:cxnLst/>
            <a:rect l="l" t="t" r="r" b="b"/>
            <a:pathLst>
              <a:path w="5043774" h="6858000" extrusionOk="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8" name="Google Shape;88;p1"/>
          <p:cNvSpPr/>
          <p:nvPr/>
        </p:nvSpPr>
        <p:spPr>
          <a:xfrm flipH="1">
            <a:off x="6697013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 extrusionOk="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title"/>
          </p:nvPr>
        </p:nvSpPr>
        <p:spPr>
          <a:xfrm>
            <a:off x="7352521" y="1045597"/>
            <a:ext cx="5001655" cy="1588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CA" sz="4400" b="0" i="0">
                <a:latin typeface="Arial"/>
                <a:ea typeface="Arial"/>
                <a:cs typeface="Arial"/>
                <a:sym typeface="Arial"/>
              </a:rPr>
              <a:t>Amazon Web scraping</a:t>
            </a:r>
            <a:endParaRPr sz="4400"/>
          </a:p>
        </p:txBody>
      </p:sp>
      <p:sp>
        <p:nvSpPr>
          <p:cNvPr id="90" name="Google Shape;90;p1"/>
          <p:cNvSpPr txBox="1">
            <a:spLocks noGrp="1"/>
          </p:cNvSpPr>
          <p:nvPr>
            <p:ph type="body" idx="1"/>
          </p:nvPr>
        </p:nvSpPr>
        <p:spPr>
          <a:xfrm>
            <a:off x="7221895" y="2722729"/>
            <a:ext cx="4458572" cy="2700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endParaRPr lang="en-CA" sz="3600"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CA" sz="3600" dirty="0"/>
              <a:t>Apple &amp; Samsung</a:t>
            </a:r>
            <a:endParaRPr lang="en-IN" sz="2000" dirty="0"/>
          </a:p>
          <a:p>
            <a:pPr marL="0" indent="127000" algn="ctr">
              <a:buSzPts val="2000"/>
            </a:pPr>
            <a:r>
              <a:rPr lang="en-CA" sz="2000" b="0" i="0" dirty="0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  <a:t>Where data meets design</a:t>
            </a:r>
            <a:endParaRPr lang="en-CA" sz="2000" dirty="0"/>
          </a:p>
          <a:p>
            <a:pPr marL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Rectangle 2061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Google Shape;133;p5">
            <a:extLst>
              <a:ext uri="{FF2B5EF4-FFF2-40B4-BE49-F238E27FC236}">
                <a16:creationId xmlns:a16="http://schemas.microsoft.com/office/drawing/2014/main" id="{6363942D-DFDE-A37E-F8C6-664CEBEEEE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90662" y="531566"/>
            <a:ext cx="4805996" cy="1297115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algn="ctr">
              <a:spcBef>
                <a:spcPct val="0"/>
              </a:spcBef>
              <a:spcAft>
                <a:spcPts val="0"/>
              </a:spcAft>
              <a:buClr>
                <a:schemeClr val="dk2"/>
              </a:buClr>
              <a:buSzPts val="4400"/>
            </a:pPr>
            <a:r>
              <a:rPr lang="en-US" sz="4000" b="0" i="0" u="none" strike="noStrike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/>
              </a:rPr>
              <a:t>Web Scraping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067" name="Freeform: Shape 2066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8" name="Freeform: Shape 2067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9" name="Freeform: Shape 2068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 descr="A blue background with white lines and a train with cubes&#10;&#10;Description automatically generated">
            <a:extLst>
              <a:ext uri="{FF2B5EF4-FFF2-40B4-BE49-F238E27FC236}">
                <a16:creationId xmlns:a16="http://schemas.microsoft.com/office/drawing/2014/main" id="{F1409DBD-4D36-C42C-4D35-4531E1EE4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20" y="2465690"/>
            <a:ext cx="4727511" cy="24701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9FB30D-853D-2B74-3C34-DD3DFDB46769}"/>
              </a:ext>
            </a:extLst>
          </p:cNvPr>
          <p:cNvSpPr txBox="1"/>
          <p:nvPr/>
        </p:nvSpPr>
        <p:spPr>
          <a:xfrm>
            <a:off x="6996419" y="3008243"/>
            <a:ext cx="49259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1D1C1D"/>
                </a:solidFill>
                <a:effectLst/>
                <a:latin typeface="+mj-lt"/>
              </a:rPr>
              <a:t>Defines dictionaries.</a:t>
            </a:r>
          </a:p>
          <a:p>
            <a:endParaRPr lang="en-US" b="0" i="0" dirty="0">
              <a:solidFill>
                <a:srgbClr val="1D1C1D"/>
              </a:solidFill>
              <a:effectLst/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1D1C1D"/>
                </a:solidFill>
                <a:effectLst/>
                <a:latin typeface="+mj-lt"/>
              </a:rPr>
              <a:t>Loops through each brand's URLs.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1D1C1D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1D1C1D"/>
                </a:solidFill>
                <a:effectLst/>
                <a:latin typeface="+mj-lt"/>
              </a:rPr>
              <a:t>Created appropriate data frames.</a:t>
            </a:r>
          </a:p>
          <a:p>
            <a:endParaRPr lang="en-US" b="0" i="0" dirty="0">
              <a:solidFill>
                <a:srgbClr val="1D1C1D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0342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Rectangle 2061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Google Shape;133;p5">
            <a:extLst>
              <a:ext uri="{FF2B5EF4-FFF2-40B4-BE49-F238E27FC236}">
                <a16:creationId xmlns:a16="http://schemas.microsoft.com/office/drawing/2014/main" id="{6363942D-DFDE-A37E-F8C6-664CEBEEEE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90662" y="531566"/>
            <a:ext cx="4805996" cy="1297115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algn="ctr">
              <a:spcBef>
                <a:spcPct val="0"/>
              </a:spcBef>
              <a:spcAft>
                <a:spcPts val="0"/>
              </a:spcAft>
              <a:buClr>
                <a:schemeClr val="dk2"/>
              </a:buClr>
              <a:buSzPts val="4400"/>
            </a:pP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067" name="Freeform: Shape 2066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8" name="Freeform: Shape 2067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9" name="Freeform: Shape 2068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AFBE51C-2B0A-EE3F-2B4F-39FDCA43C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11" y="231149"/>
            <a:ext cx="11258291" cy="3345995"/>
          </a:xfrm>
          <a:prstGeom prst="rect">
            <a:avLst/>
          </a:prstGeom>
        </p:spPr>
      </p:pic>
      <p:pic>
        <p:nvPicPr>
          <p:cNvPr id="7" name="Picture 6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F16E8FAF-1BC8-6DB9-BD88-E7FC1BFB6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80" y="3838728"/>
            <a:ext cx="11517833" cy="278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37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Rectangle 2061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Google Shape;133;p5">
            <a:extLst>
              <a:ext uri="{FF2B5EF4-FFF2-40B4-BE49-F238E27FC236}">
                <a16:creationId xmlns:a16="http://schemas.microsoft.com/office/drawing/2014/main" id="{6363942D-DFDE-A37E-F8C6-664CEBEEEE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90662" y="531566"/>
            <a:ext cx="4805996" cy="1297115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algn="ctr">
              <a:spcBef>
                <a:spcPct val="0"/>
              </a:spcBef>
              <a:spcAft>
                <a:spcPts val="0"/>
              </a:spcAft>
              <a:buClr>
                <a:schemeClr val="dk2"/>
              </a:buClr>
              <a:buSzPts val="4400"/>
            </a:pPr>
            <a:r>
              <a:rPr lang="en-CA" sz="4000" b="0" i="0" u="none" strike="noStrik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Data Cleaning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067" name="Freeform: Shape 2066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8" name="Freeform: Shape 2067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9" name="Freeform: Shape 2068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F9FB30D-853D-2B74-3C34-DD3DFDB46769}"/>
              </a:ext>
            </a:extLst>
          </p:cNvPr>
          <p:cNvSpPr txBox="1"/>
          <p:nvPr/>
        </p:nvSpPr>
        <p:spPr>
          <a:xfrm>
            <a:off x="6750078" y="2730525"/>
            <a:ext cx="492596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/>
              <a:t>Regular Expressions</a:t>
            </a:r>
          </a:p>
          <a:p>
            <a:endParaRPr lang="en-CA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/>
              <a:t>Extract and convert the columns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CA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/>
              <a:t>Data types</a:t>
            </a:r>
          </a:p>
          <a:p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</p:txBody>
      </p:sp>
      <p:pic>
        <p:nvPicPr>
          <p:cNvPr id="2" name="Picture 2" descr="Data Cleaning In 5 Easy Steps + Examples | Iterators">
            <a:extLst>
              <a:ext uri="{FF2B5EF4-FFF2-40B4-BE49-F238E27FC236}">
                <a16:creationId xmlns:a16="http://schemas.microsoft.com/office/drawing/2014/main" id="{DEA5C31B-42B7-EC4E-D51C-9D506F5DB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3970" y="2203991"/>
            <a:ext cx="3444697" cy="26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734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Rectangle 2061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067" name="Freeform: Shape 2066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8" name="Freeform: Shape 2067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9" name="Freeform: Shape 2068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 descr="A white table with black numbers&#10;&#10;Description automatically generated">
            <a:extLst>
              <a:ext uri="{FF2B5EF4-FFF2-40B4-BE49-F238E27FC236}">
                <a16:creationId xmlns:a16="http://schemas.microsoft.com/office/drawing/2014/main" id="{260F694A-5AB0-F0B9-413D-201FC2594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76" y="1142882"/>
            <a:ext cx="11627448" cy="457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19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9" name="Rectangle 717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1" name="Rectangle 718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E95A14-BC34-DFB2-0EA1-B2C8B07C5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679050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/>
              </a:rPr>
              <a:t>Flask App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174" name="Picture 6" descr="What is Flask? How To Create The Flask App? - CODERSERA">
            <a:extLst>
              <a:ext uri="{FF2B5EF4-FFF2-40B4-BE49-F238E27FC236}">
                <a16:creationId xmlns:a16="http://schemas.microsoft.com/office/drawing/2014/main" id="{48AD981D-5AEA-5983-C79B-EE4317F79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0470" y="2591900"/>
            <a:ext cx="4141760" cy="258860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83" name="Group 718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7184" name="Freeform: Shape 718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85" name="Freeform: Shape 718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86" name="Freeform: Shape 718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6C156F5-C0FA-D554-9786-A91A74141621}"/>
              </a:ext>
            </a:extLst>
          </p:cNvPr>
          <p:cNvSpPr txBox="1"/>
          <p:nvPr/>
        </p:nvSpPr>
        <p:spPr>
          <a:xfrm>
            <a:off x="6951406" y="2679545"/>
            <a:ext cx="46506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1D1C1D"/>
                </a:solidFill>
                <a:effectLst/>
                <a:latin typeface="+mj-lt"/>
              </a:rPr>
              <a:t>Home Route </a:t>
            </a:r>
          </a:p>
          <a:p>
            <a:r>
              <a:rPr lang="en-US" b="0" i="0" dirty="0">
                <a:solidFill>
                  <a:srgbClr val="1D1C1D"/>
                </a:solidFill>
                <a:effectLst/>
                <a:latin typeface="+mj-lt"/>
              </a:rPr>
              <a:t>      @app.route("/")</a:t>
            </a:r>
          </a:p>
          <a:p>
            <a:endParaRPr lang="en-US" dirty="0">
              <a:solidFill>
                <a:srgbClr val="1D1C1D"/>
              </a:solidFill>
              <a:latin typeface="+mj-lt"/>
            </a:endParaRPr>
          </a:p>
          <a:p>
            <a:endParaRPr lang="en-US" b="0" i="0" dirty="0">
              <a:solidFill>
                <a:srgbClr val="1D1C1D"/>
              </a:solidFill>
              <a:effectLst/>
              <a:latin typeface="+mj-lt"/>
            </a:endParaRPr>
          </a:p>
          <a:p>
            <a:pPr marL="342900" indent="-342900">
              <a:buAutoNum type="arabicPeriod"/>
            </a:pPr>
            <a:endParaRPr lang="en-US" b="0" i="0" dirty="0">
              <a:solidFill>
                <a:srgbClr val="1D1C1D"/>
              </a:solidFill>
              <a:effectLst/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1D1C1D"/>
                </a:solidFill>
                <a:effectLst/>
                <a:latin typeface="+mj-lt"/>
              </a:rPr>
              <a:t>Data Route</a:t>
            </a:r>
          </a:p>
          <a:p>
            <a:r>
              <a:rPr lang="en-US" b="0" i="0" dirty="0">
                <a:solidFill>
                  <a:srgbClr val="1D1C1D"/>
                </a:solidFill>
                <a:effectLst/>
                <a:latin typeface="+mj-lt"/>
              </a:rPr>
              <a:t>       /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+mj-lt"/>
              </a:rPr>
              <a:t>api</a:t>
            </a:r>
            <a:r>
              <a:rPr lang="en-US" b="0" i="0" dirty="0">
                <a:solidFill>
                  <a:srgbClr val="1D1C1D"/>
                </a:solidFill>
                <a:effectLst/>
                <a:latin typeface="+mj-lt"/>
              </a:rPr>
              <a:t>/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+mj-lt"/>
              </a:rPr>
              <a:t>iphone_samsung_details</a:t>
            </a:r>
            <a:endParaRPr lang="en-US" b="0" i="0" dirty="0">
              <a:solidFill>
                <a:srgbClr val="1D1C1D"/>
              </a:solidFill>
              <a:effectLst/>
              <a:latin typeface="+mj-lt"/>
            </a:endParaRPr>
          </a:p>
          <a:p>
            <a:r>
              <a:rPr lang="en-US" dirty="0">
                <a:solidFill>
                  <a:srgbClr val="1D1C1D"/>
                </a:solidFill>
                <a:latin typeface="+mj-lt"/>
              </a:rPr>
              <a:t>      </a:t>
            </a:r>
            <a:r>
              <a:rPr lang="en-US" b="0" i="0" dirty="0">
                <a:solidFill>
                  <a:srgbClr val="1D1C1D"/>
                </a:solidFill>
                <a:effectLst/>
                <a:latin typeface="+mj-lt"/>
              </a:rPr>
              <a:t>/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+mj-lt"/>
              </a:rPr>
              <a:t>api</a:t>
            </a:r>
            <a:r>
              <a:rPr lang="en-US" b="0" i="0" dirty="0">
                <a:solidFill>
                  <a:srgbClr val="1D1C1D"/>
                </a:solidFill>
                <a:effectLst/>
                <a:latin typeface="+mj-lt"/>
              </a:rPr>
              <a:t>/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+mj-lt"/>
              </a:rPr>
              <a:t>iphone_details</a:t>
            </a:r>
            <a:endParaRPr lang="en-IN" dirty="0">
              <a:latin typeface="+mj-lt"/>
            </a:endParaRPr>
          </a:p>
          <a:p>
            <a:r>
              <a:rPr lang="en-US" dirty="0">
                <a:solidFill>
                  <a:srgbClr val="1D1C1D"/>
                </a:solidFill>
                <a:latin typeface="+mj-lt"/>
              </a:rPr>
              <a:t>     </a:t>
            </a:r>
            <a:r>
              <a:rPr lang="en-US" b="0" i="0" dirty="0">
                <a:solidFill>
                  <a:srgbClr val="1D1C1D"/>
                </a:solidFill>
                <a:effectLst/>
                <a:latin typeface="+mj-lt"/>
              </a:rPr>
              <a:t>/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+mj-lt"/>
              </a:rPr>
              <a:t>api</a:t>
            </a:r>
            <a:r>
              <a:rPr lang="en-US" b="0" i="0" dirty="0">
                <a:solidFill>
                  <a:srgbClr val="1D1C1D"/>
                </a:solidFill>
                <a:effectLst/>
                <a:latin typeface="+mj-lt"/>
              </a:rPr>
              <a:t>/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+mj-lt"/>
              </a:rPr>
              <a:t>samsung_details</a:t>
            </a:r>
            <a:endParaRPr lang="en-IN" dirty="0">
              <a:latin typeface="+mj-lt"/>
            </a:endParaRP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8545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9"/>
          <p:cNvSpPr txBox="1">
            <a:spLocks noGrp="1"/>
          </p:cNvSpPr>
          <p:nvPr>
            <p:ph type="title"/>
          </p:nvPr>
        </p:nvSpPr>
        <p:spPr>
          <a:xfrm>
            <a:off x="6194716" y="739978"/>
            <a:ext cx="5334930" cy="3004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n-CA" sz="6000" b="0" i="0" u="none" strike="noStrik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 Visualization</a:t>
            </a:r>
            <a:endParaRPr sz="6000" dirty="0">
              <a:solidFill>
                <a:schemeClr val="dk2"/>
              </a:solidFill>
            </a:endParaRPr>
          </a:p>
        </p:txBody>
      </p:sp>
      <p:sp>
        <p:nvSpPr>
          <p:cNvPr id="161" name="Google Shape;161;p9"/>
          <p:cNvSpPr/>
          <p:nvPr/>
        </p:nvSpPr>
        <p:spPr>
          <a:xfrm flipH="1">
            <a:off x="530529" y="1"/>
            <a:ext cx="1155142" cy="591009"/>
          </a:xfrm>
          <a:custGeom>
            <a:avLst/>
            <a:gdLst/>
            <a:ahLst/>
            <a:cxnLst/>
            <a:rect l="l" t="t" r="r" b="b"/>
            <a:pathLst>
              <a:path w="1155142" h="591009" extrusionOk="0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9"/>
          <p:cNvSpPr/>
          <p:nvPr/>
        </p:nvSpPr>
        <p:spPr>
          <a:xfrm flipH="1">
            <a:off x="4349052" y="0"/>
            <a:ext cx="1737401" cy="959536"/>
          </a:xfrm>
          <a:custGeom>
            <a:avLst/>
            <a:gdLst/>
            <a:ahLst/>
            <a:cxnLst/>
            <a:rect l="l" t="t" r="r" b="b"/>
            <a:pathLst>
              <a:path w="1737401" h="959536" extrusionOk="0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9"/>
          <p:cNvSpPr/>
          <p:nvPr/>
        </p:nvSpPr>
        <p:spPr>
          <a:xfrm flipH="1">
            <a:off x="0" y="2916245"/>
            <a:ext cx="159741" cy="552996"/>
          </a:xfrm>
          <a:custGeom>
            <a:avLst/>
            <a:gdLst/>
            <a:ahLst/>
            <a:cxnLst/>
            <a:rect l="l" t="t" r="r" b="b"/>
            <a:pathLst>
              <a:path w="159741" h="552996" extrusionOk="0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9"/>
          <p:cNvSpPr/>
          <p:nvPr/>
        </p:nvSpPr>
        <p:spPr>
          <a:xfrm flipH="1">
            <a:off x="0" y="5835649"/>
            <a:ext cx="1548180" cy="1022351"/>
          </a:xfrm>
          <a:custGeom>
            <a:avLst/>
            <a:gdLst/>
            <a:ahLst/>
            <a:cxnLst/>
            <a:rect l="l" t="t" r="r" b="b"/>
            <a:pathLst>
              <a:path w="1548180" h="1022351" extrusionOk="0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9"/>
          <p:cNvSpPr/>
          <p:nvPr/>
        </p:nvSpPr>
        <p:spPr>
          <a:xfrm flipH="1">
            <a:off x="3697761" y="5717906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 extrusionOk="0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9" descr="Graphs and plots layered on a blue digital screen"/>
          <p:cNvPicPr preferRelativeResize="0"/>
          <p:nvPr/>
        </p:nvPicPr>
        <p:blipFill rotWithShape="1">
          <a:blip r:embed="rId3">
            <a:alphaModFix/>
          </a:blip>
          <a:srcRect l="10866" r="14133" b="1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 extrusionOk="0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67" name="Google Shape;167;p9"/>
          <p:cNvSpPr/>
          <p:nvPr/>
        </p:nvSpPr>
        <p:spPr>
          <a:xfrm flipH="1">
            <a:off x="4520513" y="6258756"/>
            <a:ext cx="1565940" cy="599245"/>
          </a:xfrm>
          <a:custGeom>
            <a:avLst/>
            <a:gdLst/>
            <a:ahLst/>
            <a:cxnLst/>
            <a:rect l="l" t="t" r="r" b="b"/>
            <a:pathLst>
              <a:path w="1565940" h="599245" extrusionOk="0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74707E-E34D-F34E-BE36-1151135644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C8840453-B79A-377F-93A8-B1357A50F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23" y="1139485"/>
            <a:ext cx="11297926" cy="438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18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93683-7D66-D22C-04B4-8EE239B51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27DF6-4C3A-7AAC-6701-9F241CC61C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3341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ABCF7-4C93-3D20-7120-AFC515D19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5B6EC-4863-8CBE-458C-3CE80A531D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6992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Slide Background">
            <a:extLst>
              <a:ext uri="{FF2B5EF4-FFF2-40B4-BE49-F238E27FC236}">
                <a16:creationId xmlns:a16="http://schemas.microsoft.com/office/drawing/2014/main" id="{B65C0385-5E30-4D2E-AF9F-4639659D3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Limitation Vector Art, Icons, and Graphics for Free Download">
            <a:extLst>
              <a:ext uri="{FF2B5EF4-FFF2-40B4-BE49-F238E27FC236}">
                <a16:creationId xmlns:a16="http://schemas.microsoft.com/office/drawing/2014/main" id="{7A964AB1-B090-A2CC-6C45-BF045A8638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5" r="4840" b="-1"/>
          <a:stretch/>
        </p:blipFill>
        <p:spPr bwMode="auto">
          <a:xfrm>
            <a:off x="20" y="1666568"/>
            <a:ext cx="6106195" cy="519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153" name="Rectangle 6152">
            <a:extLst>
              <a:ext uri="{FF2B5EF4-FFF2-40B4-BE49-F238E27FC236}">
                <a16:creationId xmlns:a16="http://schemas.microsoft.com/office/drawing/2014/main" id="{E335820B-3A29-42C5-AA8D-10ECA43CD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1729117"/>
          </a:xfrm>
          <a:prstGeom prst="rect">
            <a:avLst/>
          </a:prstGeom>
          <a:ln>
            <a:noFill/>
          </a:ln>
          <a:effectLst>
            <a:outerShdw blurRad="368300" dist="101600" dir="546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344C8F-DB07-7AB0-AB09-7716937BA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52766"/>
            <a:ext cx="10591999" cy="1023584"/>
          </a:xfrm>
        </p:spPr>
        <p:txBody>
          <a:bodyPr>
            <a:normAutofit/>
          </a:bodyPr>
          <a:lstStyle/>
          <a:p>
            <a:pPr algn="ctr"/>
            <a:r>
              <a:rPr lang="en-IN" sz="4000"/>
              <a:t>Limitation</a:t>
            </a:r>
            <a:endParaRPr lang="en-CA" sz="40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82280E-8E0E-6787-3BFB-5E679ABEF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03408" y="2249766"/>
            <a:ext cx="4550391" cy="4070303"/>
          </a:xfrm>
        </p:spPr>
        <p:txBody>
          <a:bodyPr anchor="ctr">
            <a:normAutofit/>
          </a:bodyPr>
          <a:lstStyle/>
          <a:p>
            <a:r>
              <a:rPr lang="en-IN" sz="2000" dirty="0"/>
              <a:t>Due to time constraints, we got limited data from web scraping</a:t>
            </a:r>
          </a:p>
          <a:p>
            <a:r>
              <a:rPr lang="en-IN" sz="2000" dirty="0"/>
              <a:t> Apple data are comparatively less than Samsung.</a:t>
            </a:r>
          </a:p>
          <a:p>
            <a:r>
              <a:rPr lang="en-IN" sz="2000" dirty="0"/>
              <a:t>We are unable to fetch few data as amazon </a:t>
            </a:r>
            <a:r>
              <a:rPr lang="en-US" sz="2000" dirty="0"/>
              <a:t>websites often update their structure</a:t>
            </a:r>
          </a:p>
        </p:txBody>
      </p:sp>
    </p:spTree>
    <p:extLst>
      <p:ext uri="{BB962C8B-B14F-4D97-AF65-F5344CB8AC3E}">
        <p14:creationId xmlns:p14="http://schemas.microsoft.com/office/powerpoint/2010/main" val="1230154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"/>
          <p:cNvSpPr/>
          <p:nvPr/>
        </p:nvSpPr>
        <p:spPr>
          <a:xfrm>
            <a:off x="0" y="-1"/>
            <a:ext cx="12191695" cy="6852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3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3"/>
          <p:cNvSpPr txBox="1">
            <a:spLocks noGrp="1"/>
          </p:cNvSpPr>
          <p:nvPr>
            <p:ph type="title"/>
          </p:nvPr>
        </p:nvSpPr>
        <p:spPr>
          <a:xfrm>
            <a:off x="6590662" y="933450"/>
            <a:ext cx="4805996" cy="4631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CA" sz="3600" b="1" i="0" u="none" strike="noStrike">
                <a:latin typeface="Arial"/>
                <a:ea typeface="Arial"/>
                <a:cs typeface="Arial"/>
                <a:sym typeface="Arial"/>
              </a:rPr>
              <a:t>      Collaborators</a:t>
            </a:r>
            <a:br>
              <a:rPr lang="en-CA" sz="3200"/>
            </a:br>
            <a:br>
              <a:rPr lang="en-CA" sz="3200"/>
            </a:br>
            <a:br>
              <a:rPr lang="en-CA" sz="3200"/>
            </a:br>
            <a:r>
              <a:rPr lang="en-CA" sz="2800" b="1">
                <a:latin typeface="Arial"/>
                <a:ea typeface="Arial"/>
                <a:cs typeface="Arial"/>
                <a:sym typeface="Arial"/>
              </a:rPr>
              <a:t>Maira Syed</a:t>
            </a:r>
            <a:br>
              <a:rPr lang="en-CA" sz="2800" b="1">
                <a:latin typeface="Arial"/>
                <a:ea typeface="Arial"/>
                <a:cs typeface="Arial"/>
                <a:sym typeface="Arial"/>
              </a:rPr>
            </a:br>
            <a:br>
              <a:rPr lang="en-CA" sz="2800" b="1">
                <a:latin typeface="Arial"/>
                <a:ea typeface="Arial"/>
                <a:cs typeface="Arial"/>
                <a:sym typeface="Arial"/>
              </a:rPr>
            </a:br>
            <a:r>
              <a:rPr lang="en-CA" sz="2800" b="1">
                <a:latin typeface="Arial"/>
                <a:ea typeface="Arial"/>
                <a:cs typeface="Arial"/>
                <a:sym typeface="Arial"/>
              </a:rPr>
              <a:t>Aruna Venkatachalam</a:t>
            </a:r>
            <a:br>
              <a:rPr lang="en-CA" sz="2800" b="1">
                <a:latin typeface="Arial"/>
                <a:ea typeface="Arial"/>
                <a:cs typeface="Arial"/>
                <a:sym typeface="Arial"/>
              </a:rPr>
            </a:br>
            <a:br>
              <a:rPr lang="en-CA" sz="2800" b="1">
                <a:latin typeface="Arial"/>
                <a:ea typeface="Arial"/>
                <a:cs typeface="Arial"/>
                <a:sym typeface="Arial"/>
              </a:rPr>
            </a:br>
            <a:r>
              <a:rPr lang="en-CA" sz="2800" b="1">
                <a:latin typeface="Arial"/>
                <a:ea typeface="Arial"/>
                <a:cs typeface="Arial"/>
                <a:sym typeface="Arial"/>
              </a:rPr>
              <a:t>Jalees Moeen </a:t>
            </a:r>
            <a:br>
              <a:rPr lang="en-CA" sz="2800" b="1">
                <a:solidFill>
                  <a:srgbClr val="521707"/>
                </a:solidFill>
                <a:latin typeface="Arial"/>
                <a:ea typeface="Arial"/>
                <a:cs typeface="Arial"/>
                <a:sym typeface="Arial"/>
              </a:rPr>
            </a:br>
            <a:endParaRPr sz="2800" b="1">
              <a:solidFill>
                <a:srgbClr val="52170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3" descr="Use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 extrusionOk="0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99" name="Google Shape;99;p3"/>
          <p:cNvGrpSpPr/>
          <p:nvPr/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00" name="Google Shape;100;p3"/>
            <p:cNvSpPr/>
            <p:nvPr/>
          </p:nvSpPr>
          <p:spPr>
            <a:xfrm flipH="1">
              <a:off x="305" y="34854"/>
              <a:ext cx="6028697" cy="6817170"/>
            </a:xfrm>
            <a:custGeom>
              <a:avLst/>
              <a:gdLst/>
              <a:ahLst/>
              <a:cxnLst/>
              <a:rect l="l" t="t" r="r" b="b"/>
              <a:pathLst>
                <a:path w="6028697" h="6817170" extrusionOk="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3"/>
            <p:cNvSpPr/>
            <p:nvPr/>
          </p:nvSpPr>
          <p:spPr>
            <a:xfrm flipH="1">
              <a:off x="305" y="1"/>
              <a:ext cx="6165116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3"/>
            <p:cNvSpPr/>
            <p:nvPr/>
          </p:nvSpPr>
          <p:spPr>
            <a:xfrm flipH="1">
              <a:off x="305" y="-5977"/>
              <a:ext cx="6238675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9" name="Rectangle 178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Google Shape;172;p10"/>
          <p:cNvSpPr txBox="1"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CA" sz="5200">
                <a:latin typeface="Arial"/>
                <a:ea typeface="Arial"/>
                <a:cs typeface="Arial"/>
                <a:sym typeface="Arial"/>
              </a:rPr>
              <a:t>Conclusion</a:t>
            </a:r>
            <a:endParaRPr lang="en-CA" sz="5200"/>
          </a:p>
        </p:txBody>
      </p:sp>
      <p:pic>
        <p:nvPicPr>
          <p:cNvPr id="175" name="Picture 174" descr="Mobile device with apps">
            <a:extLst>
              <a:ext uri="{FF2B5EF4-FFF2-40B4-BE49-F238E27FC236}">
                <a16:creationId xmlns:a16="http://schemas.microsoft.com/office/drawing/2014/main" id="{E2A65470-A009-B01C-E9B7-428CB76641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09" r="11738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181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3" name="Google Shape;173;p10"/>
          <p:cNvSpPr txBox="1">
            <a:spLocks noGrp="1"/>
          </p:cNvSpPr>
          <p:nvPr>
            <p:ph type="body" idx="1"/>
          </p:nvPr>
        </p:nvSpPr>
        <p:spPr>
          <a:xfrm>
            <a:off x="5080216" y="3351276"/>
            <a:ext cx="6272784" cy="2825686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635000" indent="-457200">
              <a:spcBef>
                <a:spcPts val="0"/>
              </a:spcBef>
              <a:spcAft>
                <a:spcPts val="600"/>
              </a:spcAft>
              <a:buSzPts val="2800"/>
              <a:buFont typeface="Wingdings" panose="05000000000000000000" pitchFamily="2" charset="2"/>
              <a:buChar char="Ø"/>
            </a:pPr>
            <a:r>
              <a:rPr lang="en-IN" sz="2200" dirty="0"/>
              <a:t>Samsung mobile prices are comparatively lower than Apple.</a:t>
            </a:r>
          </a:p>
          <a:p>
            <a:pPr marL="635000" indent="-457200">
              <a:spcBef>
                <a:spcPts val="0"/>
              </a:spcBef>
              <a:spcAft>
                <a:spcPts val="600"/>
              </a:spcAft>
              <a:buSzPts val="2800"/>
              <a:buFont typeface="Wingdings" panose="05000000000000000000" pitchFamily="2" charset="2"/>
              <a:buChar char="Ø"/>
            </a:pPr>
            <a:endParaRPr lang="en-IN" sz="2200" dirty="0"/>
          </a:p>
          <a:p>
            <a:pPr marL="635000" indent="-457200">
              <a:spcBef>
                <a:spcPts val="0"/>
              </a:spcBef>
              <a:spcAft>
                <a:spcPts val="600"/>
              </a:spcAft>
              <a:buSzPts val="2800"/>
              <a:buFont typeface="Wingdings" panose="05000000000000000000" pitchFamily="2" charset="2"/>
              <a:buChar char="Ø"/>
            </a:pPr>
            <a:endParaRPr lang="en-IN" sz="2200" dirty="0"/>
          </a:p>
          <a:p>
            <a:pPr marL="635000" indent="-457200">
              <a:spcBef>
                <a:spcPts val="0"/>
              </a:spcBef>
              <a:spcAft>
                <a:spcPts val="600"/>
              </a:spcAft>
              <a:buSzPts val="2800"/>
              <a:buFont typeface="Wingdings" panose="05000000000000000000" pitchFamily="2" charset="2"/>
              <a:buChar char="Ø"/>
            </a:pPr>
            <a:endParaRPr lang="en-IN" sz="22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7998F4-CF30-DDF6-1C1D-49FB7D72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817" y="2468528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Any Questions?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1" name="Graphic 20" descr="Help">
            <a:extLst>
              <a:ext uri="{FF2B5EF4-FFF2-40B4-BE49-F238E27FC236}">
                <a16:creationId xmlns:a16="http://schemas.microsoft.com/office/drawing/2014/main" id="{96FBB1EE-53D9-FE4B-21F3-D8F6CB1FF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2698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46AC4-ED53-A550-F1CF-6807683B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BC398-EF1A-FE13-86D5-B07EA0FFBD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9E065C-69DB-1557-2FF1-B4D072275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68" y="1825625"/>
            <a:ext cx="6174658" cy="3580599"/>
          </a:xfrm>
          <a:prstGeom prst="rect">
            <a:avLst/>
          </a:prstGeom>
        </p:spPr>
      </p:pic>
      <p:pic>
        <p:nvPicPr>
          <p:cNvPr id="5" name="Google Shape;135;p5">
            <a:extLst>
              <a:ext uri="{FF2B5EF4-FFF2-40B4-BE49-F238E27FC236}">
                <a16:creationId xmlns:a16="http://schemas.microsoft.com/office/drawing/2014/main" id="{2CB5055B-5B7B-7F5F-170B-C7000F4AA7B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tretch/>
        </p:blipFill>
        <p:spPr>
          <a:xfrm>
            <a:off x="6763138" y="2196716"/>
            <a:ext cx="4810874" cy="28384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18762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B03DA-D9EF-8369-FD50-10EB2ED0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cleaning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9535F-D34F-3C1B-9419-256CB74CB4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Google Shape;154;p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71F943B-4E26-60A6-2297-E67ADBB1737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tretch/>
        </p:blipFill>
        <p:spPr>
          <a:xfrm>
            <a:off x="5816145" y="2349910"/>
            <a:ext cx="5436389" cy="37097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57542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"/>
          <p:cNvSpPr txBox="1"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CA" sz="3600" b="1" i="0" u="none" strike="noStrik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Table of Contents</a:t>
            </a:r>
            <a:endParaRPr sz="3600" dirty="0">
              <a:solidFill>
                <a:schemeClr val="dk2"/>
              </a:solidFill>
            </a:endParaRPr>
          </a:p>
        </p:txBody>
      </p:sp>
      <p:pic>
        <p:nvPicPr>
          <p:cNvPr id="110" name="Google Shape;110;p2" descr="Check Lis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6951" y="1793846"/>
            <a:ext cx="3620021" cy="362002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"/>
          <p:cNvSpPr txBox="1">
            <a:spLocks noGrp="1"/>
          </p:cNvSpPr>
          <p:nvPr>
            <p:ph type="body" idx="1"/>
          </p:nvPr>
        </p:nvSpPr>
        <p:spPr>
          <a:xfrm>
            <a:off x="6090574" y="2421682"/>
            <a:ext cx="4977578" cy="363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ingdings" panose="05000000000000000000" pitchFamily="2" charset="2"/>
              <a:buChar char="Ø"/>
            </a:pPr>
            <a:r>
              <a:rPr lang="en-CA" sz="18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dirty="0"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ingdings" panose="05000000000000000000" pitchFamily="2" charset="2"/>
              <a:buChar char="Ø"/>
            </a:pPr>
            <a:r>
              <a:rPr lang="en-CA" sz="1800" b="0" i="0" u="none" strike="noStrik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 Source </a:t>
            </a:r>
            <a:endParaRPr sz="18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ingdings" panose="05000000000000000000" pitchFamily="2" charset="2"/>
              <a:buChar char="Ø"/>
            </a:pPr>
            <a:r>
              <a:rPr lang="en-CA" sz="1800" b="0" i="0" u="none" strike="noStrik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Web Scraping &amp; Challenges</a:t>
            </a:r>
            <a:endParaRPr dirty="0"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ingdings" panose="05000000000000000000" pitchFamily="2" charset="2"/>
              <a:buChar char="Ø"/>
            </a:pPr>
            <a:r>
              <a:rPr lang="en-CA" sz="1800" b="0" i="0" u="none" strike="noStrik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 Cleaning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ingdings" panose="05000000000000000000" pitchFamily="2" charset="2"/>
              <a:buChar char="Ø"/>
            </a:pPr>
            <a:r>
              <a:rPr lang="en-CA" sz="1800" dirty="0">
                <a:solidFill>
                  <a:schemeClr val="dk2"/>
                </a:solidFill>
                <a:latin typeface="Arial"/>
                <a:cs typeface="Arial"/>
                <a:sym typeface="Arial"/>
              </a:rPr>
              <a:t>Flask Powered API</a:t>
            </a:r>
            <a:endParaRPr sz="1800" dirty="0">
              <a:solidFill>
                <a:schemeClr val="dk2"/>
              </a:solidFill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ingdings" panose="05000000000000000000" pitchFamily="2" charset="2"/>
              <a:buChar char="Ø"/>
            </a:pPr>
            <a:r>
              <a:rPr lang="en-CA" sz="1800" b="0" i="0" u="none" strike="noStrik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 Visualization</a:t>
            </a:r>
            <a:endParaRPr sz="1800" dirty="0">
              <a:solidFill>
                <a:schemeClr val="dk2"/>
              </a:solidFill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ingdings" panose="05000000000000000000" pitchFamily="2" charset="2"/>
              <a:buChar char="Ø"/>
            </a:pPr>
            <a:r>
              <a:rPr lang="en-CA" sz="18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sz="1800" dirty="0">
              <a:solidFill>
                <a:schemeClr val="dk2"/>
              </a:solidFill>
            </a:endParaRPr>
          </a:p>
          <a:p>
            <a:pPr marL="22860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solidFill>
                <a:schemeClr val="dk2"/>
              </a:solidFill>
            </a:endParaRPr>
          </a:p>
        </p:txBody>
      </p:sp>
      <p:grpSp>
        <p:nvGrpSpPr>
          <p:cNvPr id="112" name="Google Shape;112;p2"/>
          <p:cNvGrpSpPr/>
          <p:nvPr/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</p:grpSpPr>
        <p:sp>
          <p:nvSpPr>
            <p:cNvPr id="113" name="Google Shape;113;p2"/>
            <p:cNvSpPr/>
            <p:nvPr/>
          </p:nvSpPr>
          <p:spPr>
            <a:xfrm>
              <a:off x="6096001" y="52996"/>
              <a:ext cx="6093361" cy="6805003"/>
            </a:xfrm>
            <a:custGeom>
              <a:avLst/>
              <a:gdLst/>
              <a:ahLst/>
              <a:cxnLst/>
              <a:rect l="l" t="t" r="r" b="b"/>
              <a:pathLst>
                <a:path w="5890489" h="6578438" extrusionOk="0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6095999" y="52997"/>
              <a:ext cx="6093363" cy="6805004"/>
            </a:xfrm>
            <a:custGeom>
              <a:avLst/>
              <a:gdLst/>
              <a:ahLst/>
              <a:cxnLst/>
              <a:rect l="l" t="t" r="r" b="b"/>
              <a:pathLst>
                <a:path w="5890491" h="6578439" extrusionOk="0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096000" y="52997"/>
              <a:ext cx="6093362" cy="6805004"/>
            </a:xfrm>
            <a:custGeom>
              <a:avLst/>
              <a:gdLst/>
              <a:ahLst/>
              <a:cxnLst/>
              <a:rect l="l" t="t" r="r" b="b"/>
              <a:pathLst>
                <a:path w="5890490" h="6578439" extrusionOk="0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/>
          <p:nvPr/>
        </p:nvSpPr>
        <p:spPr>
          <a:xfrm>
            <a:off x="0" y="-1"/>
            <a:ext cx="12191695" cy="6852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4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"/>
          <p:cNvSpPr txBox="1">
            <a:spLocks noGrp="1"/>
          </p:cNvSpPr>
          <p:nvPr>
            <p:ph type="ctrTitle"/>
          </p:nvPr>
        </p:nvSpPr>
        <p:spPr>
          <a:xfrm>
            <a:off x="6590662" y="656885"/>
            <a:ext cx="4805996" cy="752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CA" sz="40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dirty="0"/>
          </a:p>
        </p:txBody>
      </p:sp>
      <p:sp>
        <p:nvSpPr>
          <p:cNvPr id="123" name="Google Shape;123;p4"/>
          <p:cNvSpPr txBox="1">
            <a:spLocks noGrp="1"/>
          </p:cNvSpPr>
          <p:nvPr>
            <p:ph type="subTitle" idx="1"/>
          </p:nvPr>
        </p:nvSpPr>
        <p:spPr>
          <a:xfrm>
            <a:off x="6590966" y="1815320"/>
            <a:ext cx="4805691" cy="4678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600"/>
              <a:buFont typeface="Wingdings" panose="05000000000000000000" pitchFamily="2" charset="2"/>
              <a:buChar char="Ø"/>
            </a:pPr>
            <a:r>
              <a:rPr lang="en-CA" sz="1600" b="0" i="0" dirty="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Amazon complements the tech experiences offered by both Samsung and </a:t>
            </a:r>
            <a:r>
              <a:rPr lang="en-CA" sz="1600" dirty="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Apple</a:t>
            </a:r>
            <a:r>
              <a:rPr lang="en-CA" sz="1600" b="0" i="0" dirty="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600"/>
            </a:pPr>
            <a:endParaRPr lang="en-CA" sz="1600" dirty="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600"/>
              <a:buFont typeface="Wingdings" panose="05000000000000000000" pitchFamily="2" charset="2"/>
              <a:buChar char="Ø"/>
            </a:pPr>
            <a:endParaRPr lang="en-CA" sz="1600" dirty="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600"/>
              <a:buFont typeface="Wingdings" panose="05000000000000000000" pitchFamily="2" charset="2"/>
              <a:buChar char="Ø"/>
            </a:pPr>
            <a:r>
              <a:rPr lang="en-CA" sz="1600" dirty="0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Online shopping define the modern intersection of technologies and convenience.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600"/>
            </a:pPr>
            <a:endParaRPr sz="1600" dirty="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dirty="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dirty="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dirty="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dirty="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dirty="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>
              <a:solidFill>
                <a:schemeClr val="dk2"/>
              </a:solidFill>
            </a:endParaRPr>
          </a:p>
        </p:txBody>
      </p:sp>
      <p:pic>
        <p:nvPicPr>
          <p:cNvPr id="124" name="Google Shape;124;p4" descr="Book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 extrusionOk="0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125" name="Google Shape;125;p4"/>
          <p:cNvGrpSpPr/>
          <p:nvPr/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26" name="Google Shape;126;p4"/>
            <p:cNvSpPr/>
            <p:nvPr/>
          </p:nvSpPr>
          <p:spPr>
            <a:xfrm flipH="1">
              <a:off x="305" y="34854"/>
              <a:ext cx="6028697" cy="6817170"/>
            </a:xfrm>
            <a:custGeom>
              <a:avLst/>
              <a:gdLst/>
              <a:ahLst/>
              <a:cxnLst/>
              <a:rect l="l" t="t" r="r" b="b"/>
              <a:pathLst>
                <a:path w="6028697" h="6817170" extrusionOk="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4"/>
            <p:cNvSpPr/>
            <p:nvPr/>
          </p:nvSpPr>
          <p:spPr>
            <a:xfrm flipH="1">
              <a:off x="305" y="1"/>
              <a:ext cx="6165116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4"/>
            <p:cNvSpPr/>
            <p:nvPr/>
          </p:nvSpPr>
          <p:spPr>
            <a:xfrm flipH="1">
              <a:off x="305" y="-5977"/>
              <a:ext cx="6238675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7E6D2D34-4BB4-460B-8844-027610FB2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03D54E-40D4-274B-BB28-77CD43CE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092" y="707923"/>
            <a:ext cx="4977976" cy="6857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3600" b="0" i="0" u="none" strike="noStrike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/>
              </a:rPr>
              <a:t>Data Source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Graphic 7" descr="Database">
            <a:extLst>
              <a:ext uri="{FF2B5EF4-FFF2-40B4-BE49-F238E27FC236}">
                <a16:creationId xmlns:a16="http://schemas.microsoft.com/office/drawing/2014/main" id="{6E1D6106-F565-7AC8-9F57-19AF96768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3003" y="1624653"/>
            <a:ext cx="2766157" cy="2766157"/>
          </a:xfrm>
          <a:prstGeom prst="rect">
            <a:avLst/>
          </a:prstGeom>
        </p:spPr>
      </p:pic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C5314570-9B06-4D37-8CBD-EDD67C2FA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-4155"/>
            <a:ext cx="2514948" cy="2174333"/>
            <a:chOff x="-305" y="-4155"/>
            <a:chExt cx="2514948" cy="2174333"/>
          </a:xfrm>
        </p:grpSpPr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204F55B-358D-4FB5-9979-6724C64154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C4F77C62-9DDF-48D3-A074-159A3276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DEB07022-F30B-49CA-B1DD-A826815C4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F7C47E16-167C-48BF-9FC9-08787D348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26" name="Picture 2" descr="Alt text">
            <a:extLst>
              <a:ext uri="{FF2B5EF4-FFF2-40B4-BE49-F238E27FC236}">
                <a16:creationId xmlns:a16="http://schemas.microsoft.com/office/drawing/2014/main" id="{15BFA14C-00F6-3D97-B3A3-949078368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09988" y="4664782"/>
            <a:ext cx="3759105" cy="113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14AA4C-D3E0-20BB-115D-B47EA0A85498}"/>
              </a:ext>
            </a:extLst>
          </p:cNvPr>
          <p:cNvSpPr txBox="1"/>
          <p:nvPr/>
        </p:nvSpPr>
        <p:spPr>
          <a:xfrm>
            <a:off x="6139735" y="2421682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3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3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312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9C8E0F4-9EB1-DD33-B197-CCA5C3371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797" y="0"/>
            <a:ext cx="9096405" cy="668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186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C4BB040-A369-8C39-CE37-F4D12CAAA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554" y="145189"/>
            <a:ext cx="7309782" cy="622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888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37" name="Rectangle 5236">
            <a:extLst>
              <a:ext uri="{FF2B5EF4-FFF2-40B4-BE49-F238E27FC236}">
                <a16:creationId xmlns:a16="http://schemas.microsoft.com/office/drawing/2014/main" id="{BEBFA723-5A7B-472D-ABD7-1526B8D3A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36" name="Rectangle 5235">
            <a:extLst>
              <a:ext uri="{FF2B5EF4-FFF2-40B4-BE49-F238E27FC236}">
                <a16:creationId xmlns:a16="http://schemas.microsoft.com/office/drawing/2014/main" id="{A6B27065-399A-4CF7-BF70-CF79B9848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38" name="Group 5237">
            <a:extLst>
              <a:ext uri="{FF2B5EF4-FFF2-40B4-BE49-F238E27FC236}">
                <a16:creationId xmlns:a16="http://schemas.microsoft.com/office/drawing/2014/main" id="{CF22986C-DDF7-4109-9D6A-006800D6B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6" y="52996"/>
            <a:ext cx="6093363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5239" name="Freeform: Shape 5238">
              <a:extLst>
                <a:ext uri="{FF2B5EF4-FFF2-40B4-BE49-F238E27FC236}">
                  <a16:creationId xmlns:a16="http://schemas.microsoft.com/office/drawing/2014/main" id="{4C025298-F835-4B83-A3A3-6555157E0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0" name="Freeform: Shape 5239">
              <a:extLst>
                <a:ext uri="{FF2B5EF4-FFF2-40B4-BE49-F238E27FC236}">
                  <a16:creationId xmlns:a16="http://schemas.microsoft.com/office/drawing/2014/main" id="{17106C81-A3F0-4DA0-9368-6BBCDB964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1" name="Freeform: Shape 5240">
              <a:extLst>
                <a:ext uri="{FF2B5EF4-FFF2-40B4-BE49-F238E27FC236}">
                  <a16:creationId xmlns:a16="http://schemas.microsoft.com/office/drawing/2014/main" id="{4B3B35E8-1AF4-4D76-93A5-B0B088408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7" name="Google Shape;147;p7">
            <a:extLst>
              <a:ext uri="{FF2B5EF4-FFF2-40B4-BE49-F238E27FC236}">
                <a16:creationId xmlns:a16="http://schemas.microsoft.com/office/drawing/2014/main" id="{693C1CF9-DB20-DB41-9D96-A147004A51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4672" y="3121701"/>
            <a:ext cx="3658053" cy="1786515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  <a:buClr>
                <a:schemeClr val="dk2"/>
              </a:buClr>
              <a:buSzPts val="4400"/>
            </a:pPr>
            <a:r>
              <a:rPr lang="en-US" sz="4000" b="0" i="0" u="none" strike="noStrike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/>
              </a:rPr>
              <a:t>Web Scraping Challenges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242" name="Text Placeholder 5166">
            <a:extLst>
              <a:ext uri="{FF2B5EF4-FFF2-40B4-BE49-F238E27FC236}">
                <a16:creationId xmlns:a16="http://schemas.microsoft.com/office/drawing/2014/main" id="{C8692C6A-2928-FD7C-45AE-E70FD6B11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0245" y="393291"/>
            <a:ext cx="5451987" cy="6025402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200" dirty="0"/>
              <a:t>Class name constraints</a:t>
            </a:r>
          </a:p>
          <a:p>
            <a:endParaRPr lang="en-US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/>
              <a:t>Dynamic contents in JavaScript</a:t>
            </a:r>
          </a:p>
          <a:p>
            <a:pPr marL="114300" indent="0">
              <a:buNone/>
            </a:pPr>
            <a:endParaRPr lang="en-US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/>
              <a:t>HTML structure changes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Rectangle 2061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Google Shape;133;p5">
            <a:extLst>
              <a:ext uri="{FF2B5EF4-FFF2-40B4-BE49-F238E27FC236}">
                <a16:creationId xmlns:a16="http://schemas.microsoft.com/office/drawing/2014/main" id="{6363942D-DFDE-A37E-F8C6-664CEBEEEE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90662" y="531566"/>
            <a:ext cx="4805996" cy="1297115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algn="ctr">
              <a:spcBef>
                <a:spcPct val="0"/>
              </a:spcBef>
              <a:spcAft>
                <a:spcPts val="0"/>
              </a:spcAft>
              <a:buClr>
                <a:schemeClr val="dk2"/>
              </a:buClr>
              <a:buSzPts val="4400"/>
            </a:pPr>
            <a:r>
              <a:rPr lang="en-US" sz="4000" b="0" i="0" u="none" strike="noStrike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/>
              </a:rPr>
              <a:t>Web Scraping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 descr="Alt text">
            <a:extLst>
              <a:ext uri="{FF2B5EF4-FFF2-40B4-BE49-F238E27FC236}">
                <a16:creationId xmlns:a16="http://schemas.microsoft.com/office/drawing/2014/main" id="{DDF17C4B-4EEA-3C5E-B89D-B7D3C400B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9102" y="2623007"/>
            <a:ext cx="4141760" cy="2329739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067" name="Freeform: Shape 2066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8" name="Freeform: Shape 2067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9" name="Freeform: Shape 2068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082DDA9-651A-4368-2B83-3DD9528AC224}"/>
              </a:ext>
            </a:extLst>
          </p:cNvPr>
          <p:cNvSpPr txBox="1"/>
          <p:nvPr/>
        </p:nvSpPr>
        <p:spPr>
          <a:xfrm>
            <a:off x="6715432" y="3126658"/>
            <a:ext cx="50374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1F2328"/>
                </a:solidFill>
                <a:effectLst/>
                <a:latin typeface="+mj-lt"/>
              </a:rPr>
              <a:t>Defines a list of URLs for iPhone and Samsung products on Amazon</a:t>
            </a:r>
          </a:p>
          <a:p>
            <a:endParaRPr lang="en-US" dirty="0">
              <a:solidFill>
                <a:srgbClr val="1F2328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1F2328"/>
                </a:solidFill>
                <a:latin typeface="+mj-lt"/>
              </a:rPr>
              <a:t>Systematic function for web scraping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1471</Words>
  <Application>Microsoft Office PowerPoint</Application>
  <PresentationFormat>Widescreen</PresentationFormat>
  <Paragraphs>124</Paragraphs>
  <Slides>23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Slack-Lato</vt:lpstr>
      <vt:lpstr>Meiryo</vt:lpstr>
      <vt:lpstr>Wingdings</vt:lpstr>
      <vt:lpstr>Lato</vt:lpstr>
      <vt:lpstr>Arial</vt:lpstr>
      <vt:lpstr>Calibri</vt:lpstr>
      <vt:lpstr>Office Theme</vt:lpstr>
      <vt:lpstr>Amazon Web scraping</vt:lpstr>
      <vt:lpstr>      Collaborators   Maira Syed  Aruna Venkatachalam  Jalees Moeen  </vt:lpstr>
      <vt:lpstr>Table of Contents</vt:lpstr>
      <vt:lpstr>Introduction</vt:lpstr>
      <vt:lpstr>Data Source</vt:lpstr>
      <vt:lpstr>PowerPoint Presentation</vt:lpstr>
      <vt:lpstr>PowerPoint Presentation</vt:lpstr>
      <vt:lpstr>Web Scraping Challenges</vt:lpstr>
      <vt:lpstr>Web Scraping</vt:lpstr>
      <vt:lpstr>Web Scraping</vt:lpstr>
      <vt:lpstr>PowerPoint Presentation</vt:lpstr>
      <vt:lpstr>Data Cleaning</vt:lpstr>
      <vt:lpstr>PowerPoint Presentation</vt:lpstr>
      <vt:lpstr>Flask App</vt:lpstr>
      <vt:lpstr>Data Visualization</vt:lpstr>
      <vt:lpstr>PowerPoint Presentation</vt:lpstr>
      <vt:lpstr>PowerPoint Presentation</vt:lpstr>
      <vt:lpstr>PowerPoint Presentation</vt:lpstr>
      <vt:lpstr>Limitation</vt:lpstr>
      <vt:lpstr>Conclusion</vt:lpstr>
      <vt:lpstr>Any Questions?</vt:lpstr>
      <vt:lpstr>PowerPoint Presentation</vt:lpstr>
      <vt:lpstr>Data cleaning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Amazon Web scraping</dc:title>
  <dc:creator>Kalaiyappan Venkatachalam</dc:creator>
  <cp:lastModifiedBy>Kalaiyappan Venkatachalam</cp:lastModifiedBy>
  <cp:revision>8</cp:revision>
  <dcterms:created xsi:type="dcterms:W3CDTF">2023-12-11T18:05:10Z</dcterms:created>
  <dcterms:modified xsi:type="dcterms:W3CDTF">2023-12-12T03:36:35Z</dcterms:modified>
</cp:coreProperties>
</file>